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95" r:id="rId1"/>
    <p:sldMasterId id="2147483648" r:id="rId2"/>
  </p:sldMasterIdLst>
  <p:sldIdLst>
    <p:sldId id="954" r:id="rId3"/>
    <p:sldId id="937" r:id="rId4"/>
    <p:sldId id="987" r:id="rId5"/>
    <p:sldId id="970" r:id="rId6"/>
    <p:sldId id="983" r:id="rId7"/>
    <p:sldId id="971" r:id="rId8"/>
    <p:sldId id="968" r:id="rId9"/>
    <p:sldId id="973" r:id="rId10"/>
    <p:sldId id="974" r:id="rId11"/>
    <p:sldId id="975" r:id="rId12"/>
    <p:sldId id="976" r:id="rId13"/>
    <p:sldId id="977" r:id="rId14"/>
    <p:sldId id="978" r:id="rId15"/>
    <p:sldId id="979" r:id="rId16"/>
    <p:sldId id="984" r:id="rId17"/>
    <p:sldId id="986" r:id="rId18"/>
    <p:sldId id="985" r:id="rId19"/>
    <p:sldId id="966" r:id="rId20"/>
    <p:sldId id="994" r:id="rId21"/>
    <p:sldId id="988" r:id="rId22"/>
    <p:sldId id="989" r:id="rId23"/>
    <p:sldId id="990" r:id="rId24"/>
    <p:sldId id="991" r:id="rId25"/>
    <p:sldId id="992" r:id="rId26"/>
    <p:sldId id="9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8F55"/>
    <a:srgbClr val="3EA577"/>
    <a:srgbClr val="00A34B"/>
    <a:srgbClr val="007336"/>
    <a:srgbClr val="00A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244A-59F0-4443-A832-1328EAE83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0D856-3A6C-4DD2-9D96-F4F3C46B2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145B8-2E99-4E90-82E1-17654DD6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4278-B1DB-446C-AE71-ABA1B0D08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83CAF-B288-493B-AA35-2906D749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1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DE1C-3A3B-4B51-8C86-FF2E7C6E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8876-F09B-4E71-BF2F-64B8D8634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8B365-4C9B-4813-9DA1-404874B0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F15BF-AD4C-4F38-B803-B61CE64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8385F-784D-4EFD-874E-09870FA3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5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E8580-9EA0-4829-8ECB-0C3AD0757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3CCB8-115D-42E9-8D99-207E27BBF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DF7D-60BA-4548-961E-011E658C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E513-D59B-4317-91DE-EF860E68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B2A-1612-4477-9B72-0DFB6FDA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 Page 1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41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7239" y="193524"/>
            <a:ext cx="11877523" cy="64709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ffectLst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995716"/>
            <a:ext cx="10972800" cy="41304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1" y="448504"/>
            <a:ext cx="9587012" cy="1547211"/>
          </a:xfrm>
        </p:spPr>
        <p:txBody>
          <a:bodyPr lIns="0" tIns="0" rIns="0" bIns="0">
            <a:noAutofit/>
          </a:bodyPr>
          <a:lstStyle>
            <a:lvl1pPr algn="l">
              <a:lnSpc>
                <a:spcPct val="70000"/>
              </a:lnSpc>
              <a:defRPr sz="4533" u="none"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Growers_Logo_CMYK_T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808" y="738560"/>
            <a:ext cx="1151592" cy="7188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09600" y="1995715"/>
            <a:ext cx="10972800" cy="0"/>
          </a:xfrm>
          <a:prstGeom prst="line">
            <a:avLst/>
          </a:prstGeom>
          <a:ln>
            <a:solidFill>
              <a:srgbClr val="C59E4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89DA2B8-50FA-A640-A825-E5682B522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5680">
            <a:off x="10730317" y="5032862"/>
            <a:ext cx="1319140" cy="131914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1DF9EDC-6783-344C-B8B0-E079BA25B02D}"/>
              </a:ext>
            </a:extLst>
          </p:cNvPr>
          <p:cNvGrpSpPr/>
          <p:nvPr userDrawn="1"/>
        </p:nvGrpSpPr>
        <p:grpSpPr>
          <a:xfrm>
            <a:off x="0" y="6392753"/>
            <a:ext cx="12192000" cy="465247"/>
            <a:chOff x="0" y="4794564"/>
            <a:chExt cx="9144000" cy="34893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83DE98-657E-BC40-8E62-CB6278A95A3B}"/>
                </a:ext>
              </a:extLst>
            </p:cNvPr>
            <p:cNvSpPr/>
            <p:nvPr userDrawn="1"/>
          </p:nvSpPr>
          <p:spPr>
            <a:xfrm>
              <a:off x="0" y="4802038"/>
              <a:ext cx="9144000" cy="341461"/>
            </a:xfrm>
            <a:prstGeom prst="rect">
              <a:avLst/>
            </a:prstGeom>
            <a:solidFill>
              <a:srgbClr val="09417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087F35-C1CE-4941-935E-D9E9F7699F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4794564"/>
              <a:ext cx="9144000" cy="0"/>
            </a:xfrm>
            <a:prstGeom prst="line">
              <a:avLst/>
            </a:prstGeom>
            <a:ln w="31750">
              <a:solidFill>
                <a:srgbClr val="C59E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522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6978A-9586-46F7-A32E-2FED96F7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C56B-C47D-4975-A37A-EA10177035F7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F6D01-748A-4B2A-80BC-80F31C7A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0969A-43FC-40DA-96B4-D3D6D0EF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471F-3F64-4DE1-AA6E-E8F5FEE1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3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571D6-F0C0-4F2B-BE10-4C3EB17F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C87F-FEF1-43D0-AD27-4CED1CE23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C925D-7F2F-4A1E-AEF0-DBDD1F1D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2469-6311-401C-8FB7-7D21A650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9D47B-7C51-42FD-913D-30824A02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0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452A-9045-428A-846E-120F750C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3229-0876-42AB-847E-8B48C3BF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1270-C785-4194-8F32-AA27EC05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1CA91-EDF6-48DD-A3C5-EDCEE735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BB92-1317-4344-85B3-1F2ACB23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872A-95F4-4796-9ED0-8B3E922F0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DA57-7243-4856-B2F3-BFD4D4F12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3013E-49AE-4E94-9363-839D2704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7F48A-E617-4A60-B1D6-C4BDCE3E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B0F4B-CD24-4048-AF7C-855340BB5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35E63-6DC7-4A21-9735-6923C029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8D76-CD06-49DE-A499-DF4BD6E1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CA2CE-7536-452D-A82F-8313057F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65259-9AAE-444B-A759-A6F8FE81E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BF2D2-F2ED-4AD1-BCC6-8C0D7E7D6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813E5E-5177-4D95-89DC-C77264811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10377-3A3F-4368-8E02-61588211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7DA9AA-A9CB-40CD-987A-3C961034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74CFF-AD61-4979-A705-141F40F1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52A5-F597-4971-814B-812BA749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13A8C-CB34-49AE-9A1D-60239C4D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57D5D-551D-449C-B5EF-B467567D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28D98-021A-43D7-B26D-61D727C2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FDFE2-4294-4BF0-86C8-5CE40CB5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61EAE-E8A3-4DA5-968E-14992C4F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44603-3C01-4B87-8050-3602E6A6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7AC6C-07F6-4242-86CC-FFE79F1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607FA-CACC-4B05-ACA6-0D19721F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EA7C-5851-4DB6-A281-86BC93E5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935A0-66F5-44C1-8928-1F998EC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E765B-8548-4D1C-9BA6-C010B0E4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F958-4BAB-40F2-AA0D-8073980F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4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ADE2-CE31-4E49-8DF4-D2400BBD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3E472-DE13-4B9E-A099-1D41CCC10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3373-A4A2-4125-8FBF-6844F52C4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9CF7-B6CA-41C8-BD4E-C876514E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F309B-73DE-4D83-94F8-8DE9F17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B78AF-2351-4376-855E-F1F1C1A8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128EC-0681-4A0D-87FC-F2872EBA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DE98B-94F8-4180-A4E7-BD60A0C8C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3034-0F2B-43C5-8032-E5A7B0320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D6A5-83B9-4E01-A5B9-E946EE66832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D7FCD-04CF-429B-B848-BE11B6DF1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12562-D7B8-427B-9D8C-CD10E834A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9081-BC41-41A2-8E3E-498136D89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93496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85D79-69C1-42D9-A340-13B4D505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DF860-E6A3-4644-BB36-A9E82CB90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87B44-BC15-4BE8-8628-D61A391A8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4C56B-C47D-4975-A37A-EA10177035F7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C26F-6906-49BB-971E-BCCD34BE9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9573-87DC-4B11-BF6E-A98BFE2BA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471F-3F64-4DE1-AA6E-E8F5FEE1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coolfarmtool.or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4A74F2-1624-468E-B0DA-CE2D355B1DD3}"/>
              </a:ext>
            </a:extLst>
          </p:cNvPr>
          <p:cNvSpPr/>
          <p:nvPr/>
        </p:nvSpPr>
        <p:spPr>
          <a:xfrm>
            <a:off x="0" y="0"/>
            <a:ext cx="12192000" cy="3631442"/>
          </a:xfrm>
          <a:prstGeom prst="rect">
            <a:avLst/>
          </a:prstGeom>
          <a:solidFill>
            <a:srgbClr val="0F8F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CB211-D651-4563-9F6A-F4795875B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6836" y="403802"/>
            <a:ext cx="7343506" cy="2387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Orchard Stewardship Incentive Program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1E1EDF-3CAC-4472-94B3-68C29B7425B5}"/>
              </a:ext>
            </a:extLst>
          </p:cNvPr>
          <p:cNvSpPr txBox="1">
            <a:spLocks/>
          </p:cNvSpPr>
          <p:nvPr/>
        </p:nvSpPr>
        <p:spPr>
          <a:xfrm>
            <a:off x="1112520" y="37174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dirty="0">
              <a:solidFill>
                <a:srgbClr val="476870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5A308B-31CB-49F6-8A58-5DE63C89B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5472318"/>
            <a:ext cx="8767860" cy="4408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476870"/>
                </a:solidFill>
              </a:rPr>
              <a:t>Kabir Tumber, Membership Development Manager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F1005A28-FA7F-49CD-9798-9381EA7EC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6" y="944860"/>
            <a:ext cx="3397742" cy="21066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8D9EBF-481E-47B8-B2C3-855FA6F2BED6}"/>
              </a:ext>
            </a:extLst>
          </p:cNvPr>
          <p:cNvCxnSpPr/>
          <p:nvPr/>
        </p:nvCxnSpPr>
        <p:spPr>
          <a:xfrm>
            <a:off x="4009938" y="944860"/>
            <a:ext cx="0" cy="19241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F17B2C-7AF9-4282-921F-9F5797D3F4AE}"/>
              </a:ext>
            </a:extLst>
          </p:cNvPr>
          <p:cNvCxnSpPr/>
          <p:nvPr/>
        </p:nvCxnSpPr>
        <p:spPr>
          <a:xfrm>
            <a:off x="3060569" y="5277776"/>
            <a:ext cx="607086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F4B192-1C3D-4401-9C83-78A0F3DF5596}"/>
              </a:ext>
            </a:extLst>
          </p:cNvPr>
          <p:cNvSpPr txBox="1"/>
          <p:nvPr/>
        </p:nvSpPr>
        <p:spPr>
          <a:xfrm>
            <a:off x="407436" y="4257837"/>
            <a:ext cx="10672044" cy="97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8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Cool Farm Tool Assessment: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80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Triple Diamond Level</a:t>
            </a:r>
            <a:endParaRPr lang="en-US" sz="2400" b="1" dirty="0">
              <a:solidFill>
                <a:srgbClr val="20202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3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B02DAD6-9757-4FE6-A28A-E17CC0645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859" y="1607949"/>
            <a:ext cx="5271087" cy="3642101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E0E6CE-729B-0379-92CF-E12FD98D4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59" y="645093"/>
            <a:ext cx="4932888" cy="5567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48C55-E16E-3F15-6D69-CF355E32A9B0}"/>
              </a:ext>
            </a:extLst>
          </p:cNvPr>
          <p:cNvSpPr txBox="1"/>
          <p:nvPr/>
        </p:nvSpPr>
        <p:spPr>
          <a:xfrm>
            <a:off x="2856155" y="709742"/>
            <a:ext cx="420616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Input all crop protection activities one by one in the “Crop protection inputs” section</a:t>
            </a:r>
          </a:p>
        </p:txBody>
      </p:sp>
    </p:spTree>
    <p:extLst>
      <p:ext uri="{BB962C8B-B14F-4D97-AF65-F5344CB8AC3E}">
        <p14:creationId xmlns:p14="http://schemas.microsoft.com/office/powerpoint/2010/main" val="214080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3F309-BFF0-4109-850F-379D6432F698}"/>
              </a:ext>
            </a:extLst>
          </p:cNvPr>
          <p:cNvSpPr txBox="1"/>
          <p:nvPr/>
        </p:nvSpPr>
        <p:spPr>
          <a:xfrm>
            <a:off x="947528" y="5557421"/>
            <a:ext cx="1047468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Note: output results are </a:t>
            </a:r>
            <a:r>
              <a:rPr lang="en-US" sz="1600" u="sng" dirty="0"/>
              <a:t>not impacted</a:t>
            </a:r>
            <a:r>
              <a:rPr lang="en-US" sz="1600" dirty="0"/>
              <a:t> by changing the number of irrigation events, if applied water rates remain the same in total (e.g. 20 events at 2 acre-inches (40 total acre-inches) is the same as 4 events at 10 acre-inches (40 total acre-inches))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43B3D-2A7D-B0C9-DC5F-8D0D6128F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8" y="715804"/>
            <a:ext cx="5267324" cy="47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2586884-46BC-4F1C-940D-0EFF0012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80181"/>
            <a:ext cx="5294716" cy="24976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CDF4C26-6339-C614-67BE-FC78B9203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36" y="2094456"/>
            <a:ext cx="5550769" cy="3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8749B-693C-ED78-3094-6847A69E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09625"/>
            <a:ext cx="6724650" cy="5086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7C7406-D2EC-AD29-0F42-4F3ADC70341A}"/>
              </a:ext>
            </a:extLst>
          </p:cNvPr>
          <p:cNvSpPr txBox="1"/>
          <p:nvPr/>
        </p:nvSpPr>
        <p:spPr>
          <a:xfrm>
            <a:off x="8102615" y="1147892"/>
            <a:ext cx="34017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Include transportation from orchard to huller / huller-sheller</a:t>
            </a:r>
          </a:p>
        </p:txBody>
      </p:sp>
    </p:spTree>
    <p:extLst>
      <p:ext uri="{BB962C8B-B14F-4D97-AF65-F5344CB8AC3E}">
        <p14:creationId xmlns:p14="http://schemas.microsoft.com/office/powerpoint/2010/main" val="228994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09454-81E1-443C-A644-05A170382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44" y="643467"/>
            <a:ext cx="82841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781049" y="523130"/>
            <a:ext cx="1082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Upon completing the assessment, you will need to </a:t>
            </a:r>
            <a:r>
              <a:rPr lang="en-US" sz="2400" b="1" u="sng" dirty="0">
                <a:highlight>
                  <a:srgbClr val="FFFF00"/>
                </a:highlight>
              </a:rPr>
              <a:t>anonymously share </a:t>
            </a:r>
            <a:r>
              <a:rPr lang="en-US" sz="2400" b="1" dirty="0"/>
              <a:t>the results to Blue Diamond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Upon completion, click the “Share” button on the top right corner of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0F632-6510-4EE3-0B38-B5ADF004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49" y="1820706"/>
            <a:ext cx="8052151" cy="44826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8358843" y="1937445"/>
            <a:ext cx="575607" cy="310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2E85B6-016B-ADA7-7CF7-B249198CDDF6}"/>
              </a:ext>
            </a:extLst>
          </p:cNvPr>
          <p:cNvSpPr/>
          <p:nvPr/>
        </p:nvSpPr>
        <p:spPr>
          <a:xfrm>
            <a:off x="1499219" y="5886451"/>
            <a:ext cx="1891681" cy="44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25F6C4-D862-E0F0-6711-4D6B8CD274FB}"/>
              </a:ext>
            </a:extLst>
          </p:cNvPr>
          <p:cNvCxnSpPr>
            <a:cxnSpLocks/>
          </p:cNvCxnSpPr>
          <p:nvPr/>
        </p:nvCxnSpPr>
        <p:spPr>
          <a:xfrm flipV="1">
            <a:off x="3358800" y="5886451"/>
            <a:ext cx="2441925" cy="229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A1D4D1-3BA9-DE79-9EB3-0EEAE06E3B8E}"/>
              </a:ext>
            </a:extLst>
          </p:cNvPr>
          <p:cNvSpPr txBox="1"/>
          <p:nvPr/>
        </p:nvSpPr>
        <p:spPr>
          <a:xfrm>
            <a:off x="5880254" y="5506578"/>
            <a:ext cx="19974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“</a:t>
            </a:r>
            <a:r>
              <a:rPr lang="en-US" b="1" dirty="0"/>
              <a:t>BDGOSIP</a:t>
            </a:r>
            <a:r>
              <a:rPr lang="en-US" dirty="0"/>
              <a:t>” and Click “Share”</a:t>
            </a:r>
          </a:p>
        </p:txBody>
      </p:sp>
    </p:spTree>
    <p:extLst>
      <p:ext uri="{BB962C8B-B14F-4D97-AF65-F5344CB8AC3E}">
        <p14:creationId xmlns:p14="http://schemas.microsoft.com/office/powerpoint/2010/main" val="37839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885824" y="1009650"/>
            <a:ext cx="1082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Upon completing the assessment, you will also need to upload your results to the online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Upon completion, click the “More” button on the top right corner of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45C5F-11D9-BCD2-3507-6FAE1433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8" y="2524587"/>
            <a:ext cx="10516658" cy="21717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10513969" y="2649544"/>
            <a:ext cx="847177" cy="39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1022701" y="2117571"/>
            <a:ext cx="5124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/>
              <a:t>Export the results into Microsoft Excel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Note that the results only show the assessment results, not the input values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342900" indent="-342900">
              <a:buAutoNum type="arabicPeriod" startAt="3"/>
            </a:pPr>
            <a:r>
              <a:rPr lang="en-US" dirty="0"/>
              <a:t>Upload the exported Excel file to the online application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C3867-5AB7-0BA3-4369-2DD67D85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060" y="1285405"/>
            <a:ext cx="5284063" cy="39749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6428695" y="4776929"/>
            <a:ext cx="1987733" cy="443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5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8C1BA0-3C84-45DB-A633-893B7A66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Cool Farm Tool (</a:t>
            </a:r>
            <a:r>
              <a:rPr lang="en-US">
                <a:hlinkClick r:id="rId2"/>
              </a:rPr>
              <a:t>www.coolfarmtool.org</a:t>
            </a:r>
            <a:r>
              <a:rPr lang="en-US"/>
              <a:t>) 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C5263-6C68-4A06-86C5-23EBF286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232" y="1787918"/>
            <a:ext cx="103263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Parameters: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 = Tree Crop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Climate = Temperate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Avg Temperature = 60.6 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Specialization =Permanent Crop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Note: Be sure to list Almond Shell &amp; Hull as </a:t>
            </a:r>
            <a:r>
              <a:rPr lang="en-US" u="sng" dirty="0"/>
              <a:t>“Co-Product” </a:t>
            </a:r>
            <a:r>
              <a:rPr lang="en-US" dirty="0"/>
              <a:t>typically 1 </a:t>
            </a:r>
            <a:r>
              <a:rPr lang="en-US" dirty="0" err="1"/>
              <a:t>lb</a:t>
            </a:r>
            <a:r>
              <a:rPr lang="en-US" dirty="0"/>
              <a:t> kernel to 2.5 </a:t>
            </a:r>
            <a:r>
              <a:rPr lang="en-US" dirty="0" err="1"/>
              <a:t>lb</a:t>
            </a:r>
            <a:r>
              <a:rPr lang="en-US" dirty="0"/>
              <a:t> hull/shell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Sure to add “Out of Crop Biomass Changes” (section 6.1)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48DEA6-2DE4-42E5-816B-90B00A14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32" y="607924"/>
            <a:ext cx="1309619" cy="8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6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91B42-CE8C-4BCB-8830-66EA539F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0" y="1733550"/>
            <a:ext cx="5494631" cy="31813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594E2-2C87-4F0F-9395-2094C645E1B9}"/>
              </a:ext>
            </a:extLst>
          </p:cNvPr>
          <p:cNvSpPr/>
          <p:nvPr/>
        </p:nvSpPr>
        <p:spPr>
          <a:xfrm>
            <a:off x="4439297" y="2209800"/>
            <a:ext cx="49529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68BFB-C747-4D07-8E82-8BB67081E375}"/>
              </a:ext>
            </a:extLst>
          </p:cNvPr>
          <p:cNvSpPr/>
          <p:nvPr/>
        </p:nvSpPr>
        <p:spPr>
          <a:xfrm>
            <a:off x="3737501" y="2095130"/>
            <a:ext cx="746186" cy="399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073FD-9927-4E36-A9E5-04E414EE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4" y="1627517"/>
            <a:ext cx="5425498" cy="375235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BE641AB-1BA3-471D-8F14-4D8D1856EE6A}"/>
              </a:ext>
            </a:extLst>
          </p:cNvPr>
          <p:cNvSpPr/>
          <p:nvPr/>
        </p:nvSpPr>
        <p:spPr>
          <a:xfrm>
            <a:off x="6890554" y="4696287"/>
            <a:ext cx="1205881" cy="39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89A90B-D581-4387-8E7A-D4671F0D7D6F}"/>
              </a:ext>
            </a:extLst>
          </p:cNvPr>
          <p:cNvCxnSpPr>
            <a:stCxn id="13" idx="6"/>
          </p:cNvCxnSpPr>
          <p:nvPr/>
        </p:nvCxnSpPr>
        <p:spPr>
          <a:xfrm>
            <a:off x="8096435" y="4891596"/>
            <a:ext cx="1100831" cy="23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8CD2C-8777-4CEE-8738-3E0B4DD828A8}"/>
              </a:ext>
            </a:extLst>
          </p:cNvPr>
          <p:cNvSpPr txBox="1"/>
          <p:nvPr/>
        </p:nvSpPr>
        <p:spPr>
          <a:xfrm>
            <a:off x="9374819" y="4696287"/>
            <a:ext cx="199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“</a:t>
            </a:r>
            <a:r>
              <a:rPr lang="en-US" b="1" dirty="0"/>
              <a:t>BDGOSIP</a:t>
            </a:r>
            <a:r>
              <a:rPr lang="en-US" dirty="0"/>
              <a:t>” and Click “Add”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566FF-AE06-DB14-B9D9-D512C4B0AE4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highlight>
                  <a:srgbClr val="FFFF00"/>
                </a:highlight>
              </a:rPr>
              <a:t>For Returning Users</a:t>
            </a:r>
          </a:p>
        </p:txBody>
      </p:sp>
    </p:spTree>
    <p:extLst>
      <p:ext uri="{BB962C8B-B14F-4D97-AF65-F5344CB8AC3E}">
        <p14:creationId xmlns:p14="http://schemas.microsoft.com/office/powerpoint/2010/main" val="153678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738C3-03B2-4601-BB39-32A60D95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899219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Requirements </a:t>
            </a:r>
            <a:br>
              <a:rPr lang="en-US" sz="5400" dirty="0"/>
            </a:br>
            <a:r>
              <a:rPr lang="en-US" sz="5400" dirty="0"/>
              <a:t>by Level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3A2E1A5F-9933-4F99-BF7D-D99DDE03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91886"/>
            <a:ext cx="1609249" cy="997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E8C81D-43FD-39A9-228B-F0B216E4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05" y="391251"/>
            <a:ext cx="6597810" cy="60170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B1C805F-61FF-47A4-AC84-5F899DCCCAB8}"/>
              </a:ext>
            </a:extLst>
          </p:cNvPr>
          <p:cNvSpPr/>
          <p:nvPr/>
        </p:nvSpPr>
        <p:spPr>
          <a:xfrm>
            <a:off x="8457681" y="4607509"/>
            <a:ext cx="2285472" cy="5077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41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4939B-7545-A2E8-07EB-3C29F297E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88" y="741580"/>
            <a:ext cx="5734050" cy="51121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8DDCC8-7186-9F27-89BF-4A427BD5AD86}"/>
              </a:ext>
            </a:extLst>
          </p:cNvPr>
          <p:cNvSpPr/>
          <p:nvPr/>
        </p:nvSpPr>
        <p:spPr>
          <a:xfrm>
            <a:off x="3358409" y="829550"/>
            <a:ext cx="1581830" cy="443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17C753-6A73-2DE0-6AE6-B3B8D2DDB43A}"/>
              </a:ext>
            </a:extLst>
          </p:cNvPr>
          <p:cNvSpPr/>
          <p:nvPr/>
        </p:nvSpPr>
        <p:spPr>
          <a:xfrm>
            <a:off x="2412569" y="4798437"/>
            <a:ext cx="1316412" cy="44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B2F884-F73E-5784-0A7B-20B0B0774206}"/>
              </a:ext>
            </a:extLst>
          </p:cNvPr>
          <p:cNvCxnSpPr>
            <a:cxnSpLocks/>
          </p:cNvCxnSpPr>
          <p:nvPr/>
        </p:nvCxnSpPr>
        <p:spPr>
          <a:xfrm flipH="1">
            <a:off x="3902013" y="3620796"/>
            <a:ext cx="4410075" cy="1217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00924C6-2C09-E086-EC5D-274721478A92}"/>
              </a:ext>
            </a:extLst>
          </p:cNvPr>
          <p:cNvSpPr txBox="1"/>
          <p:nvPr/>
        </p:nvSpPr>
        <p:spPr>
          <a:xfrm>
            <a:off x="8448767" y="3297631"/>
            <a:ext cx="19974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on last year’s assessment</a:t>
            </a:r>
          </a:p>
        </p:txBody>
      </p:sp>
    </p:spTree>
    <p:extLst>
      <p:ext uri="{BB962C8B-B14F-4D97-AF65-F5344CB8AC3E}">
        <p14:creationId xmlns:p14="http://schemas.microsoft.com/office/powerpoint/2010/main" val="416426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0924C6-2C09-E086-EC5D-274721478A92}"/>
              </a:ext>
            </a:extLst>
          </p:cNvPr>
          <p:cNvSpPr txBox="1"/>
          <p:nvPr/>
        </p:nvSpPr>
        <p:spPr>
          <a:xfrm>
            <a:off x="5185173" y="408658"/>
            <a:ext cx="343643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Scroll to the bottom of last year’s assessment and click “Save As”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A88E60-8A68-1610-1C1B-032891E89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8" y="0"/>
            <a:ext cx="3800475" cy="6810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663E2-27FA-2FC3-C2C2-DB8585404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114" y="1456598"/>
            <a:ext cx="6265640" cy="4230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0B9522E-9928-64EA-649F-3F01BDD10E48}"/>
              </a:ext>
            </a:extLst>
          </p:cNvPr>
          <p:cNvSpPr/>
          <p:nvPr/>
        </p:nvSpPr>
        <p:spPr>
          <a:xfrm>
            <a:off x="0" y="4181383"/>
            <a:ext cx="3880673" cy="2628992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8DDCC8-7186-9F27-89BF-4A427BD5AD86}"/>
              </a:ext>
            </a:extLst>
          </p:cNvPr>
          <p:cNvSpPr/>
          <p:nvPr/>
        </p:nvSpPr>
        <p:spPr>
          <a:xfrm>
            <a:off x="7531450" y="5243216"/>
            <a:ext cx="662639" cy="527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B2F884-F73E-5784-0A7B-20B0B0774206}"/>
              </a:ext>
            </a:extLst>
          </p:cNvPr>
          <p:cNvCxnSpPr>
            <a:cxnSpLocks/>
          </p:cNvCxnSpPr>
          <p:nvPr/>
        </p:nvCxnSpPr>
        <p:spPr>
          <a:xfrm flipV="1">
            <a:off x="3797294" y="3429000"/>
            <a:ext cx="1112057" cy="21399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9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00924C6-2C09-E086-EC5D-274721478A92}"/>
              </a:ext>
            </a:extLst>
          </p:cNvPr>
          <p:cNvSpPr txBox="1"/>
          <p:nvPr/>
        </p:nvSpPr>
        <p:spPr>
          <a:xfrm>
            <a:off x="7654244" y="546876"/>
            <a:ext cx="41985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the Assessment name to include 2022 and change the Harvest year in the drop-down options and click “Save”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7FAA-6298-EB92-B1B2-2CE97DA6E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876"/>
            <a:ext cx="7460627" cy="49839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8DDCC8-7186-9F27-89BF-4A427BD5AD86}"/>
              </a:ext>
            </a:extLst>
          </p:cNvPr>
          <p:cNvSpPr/>
          <p:nvPr/>
        </p:nvSpPr>
        <p:spPr>
          <a:xfrm>
            <a:off x="3598435" y="3391194"/>
            <a:ext cx="1042706" cy="364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9E1EFF-46A2-9522-369D-EDB8042B34C7}"/>
              </a:ext>
            </a:extLst>
          </p:cNvPr>
          <p:cNvSpPr/>
          <p:nvPr/>
        </p:nvSpPr>
        <p:spPr>
          <a:xfrm>
            <a:off x="3598435" y="4527611"/>
            <a:ext cx="486372" cy="213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AE244-6441-3DD4-8E7A-80B49D7227CC}"/>
              </a:ext>
            </a:extLst>
          </p:cNvPr>
          <p:cNvSpPr txBox="1"/>
          <p:nvPr/>
        </p:nvSpPr>
        <p:spPr>
          <a:xfrm>
            <a:off x="7654244" y="1968783"/>
            <a:ext cx="41985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Once saved, enter the 2022 assessment and update the information to reflect your 2022 season</a:t>
            </a:r>
          </a:p>
        </p:txBody>
      </p:sp>
    </p:spTree>
    <p:extLst>
      <p:ext uri="{BB962C8B-B14F-4D97-AF65-F5344CB8AC3E}">
        <p14:creationId xmlns:p14="http://schemas.microsoft.com/office/powerpoint/2010/main" val="295214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781049" y="523130"/>
            <a:ext cx="1082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Upon completing the assessment, you will need to </a:t>
            </a:r>
            <a:r>
              <a:rPr lang="en-US" sz="2400" b="1" u="sng" dirty="0">
                <a:highlight>
                  <a:srgbClr val="FFFF00"/>
                </a:highlight>
              </a:rPr>
              <a:t>anonymously share </a:t>
            </a:r>
            <a:r>
              <a:rPr lang="en-US" sz="2400" b="1" dirty="0"/>
              <a:t>the results to Blue Diamond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Upon completion, click the “Share” button on the top right corner of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0F632-6510-4EE3-0B38-B5ADF004A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49" y="1820706"/>
            <a:ext cx="8052151" cy="448264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8358843" y="1937445"/>
            <a:ext cx="575607" cy="310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2E85B6-016B-ADA7-7CF7-B249198CDDF6}"/>
              </a:ext>
            </a:extLst>
          </p:cNvPr>
          <p:cNvSpPr/>
          <p:nvPr/>
        </p:nvSpPr>
        <p:spPr>
          <a:xfrm>
            <a:off x="1499219" y="5886451"/>
            <a:ext cx="1891681" cy="448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25F6C4-D862-E0F0-6711-4D6B8CD274FB}"/>
              </a:ext>
            </a:extLst>
          </p:cNvPr>
          <p:cNvCxnSpPr>
            <a:cxnSpLocks/>
          </p:cNvCxnSpPr>
          <p:nvPr/>
        </p:nvCxnSpPr>
        <p:spPr>
          <a:xfrm flipV="1">
            <a:off x="3358800" y="5886451"/>
            <a:ext cx="2441925" cy="229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A1D4D1-3BA9-DE79-9EB3-0EEAE06E3B8E}"/>
              </a:ext>
            </a:extLst>
          </p:cNvPr>
          <p:cNvSpPr txBox="1"/>
          <p:nvPr/>
        </p:nvSpPr>
        <p:spPr>
          <a:xfrm>
            <a:off x="5880254" y="5506578"/>
            <a:ext cx="19974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Enter “</a:t>
            </a:r>
            <a:r>
              <a:rPr lang="en-US" b="1" dirty="0"/>
              <a:t>BDGOSIP</a:t>
            </a:r>
            <a:r>
              <a:rPr lang="en-US" dirty="0"/>
              <a:t>” and Click “Share”</a:t>
            </a:r>
          </a:p>
        </p:txBody>
      </p:sp>
    </p:spTree>
    <p:extLst>
      <p:ext uri="{BB962C8B-B14F-4D97-AF65-F5344CB8AC3E}">
        <p14:creationId xmlns:p14="http://schemas.microsoft.com/office/powerpoint/2010/main" val="254055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885824" y="1009650"/>
            <a:ext cx="10829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Upon completing the assessment, you will also need to upload your results to the online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Upon completion, click the “More” button on the top right corner of the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45C5F-11D9-BCD2-3507-6FAE1433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8" y="2524587"/>
            <a:ext cx="10516658" cy="21717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10513969" y="2649544"/>
            <a:ext cx="847177" cy="39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25C1B8-5FC1-4A30-A6F4-C822A6E64EAA}"/>
              </a:ext>
            </a:extLst>
          </p:cNvPr>
          <p:cNvSpPr txBox="1"/>
          <p:nvPr/>
        </p:nvSpPr>
        <p:spPr>
          <a:xfrm>
            <a:off x="1022701" y="2117571"/>
            <a:ext cx="5124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dirty="0"/>
              <a:t>Export the results into Microsoft Excel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Note that the results only show the assessment results, not the input values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pPr marL="342900" indent="-342900">
              <a:buAutoNum type="arabicPeriod" startAt="3"/>
            </a:pPr>
            <a:r>
              <a:rPr lang="en-US" dirty="0"/>
              <a:t>Upload the exported Excel file to the online application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C3867-5AB7-0BA3-4369-2DD67D85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060" y="1285405"/>
            <a:ext cx="5284063" cy="39749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302AE9A-6F44-4AFF-9E5C-3EC609F1F9CC}"/>
              </a:ext>
            </a:extLst>
          </p:cNvPr>
          <p:cNvSpPr/>
          <p:nvPr/>
        </p:nvSpPr>
        <p:spPr>
          <a:xfrm>
            <a:off x="6428695" y="4776929"/>
            <a:ext cx="1987733" cy="443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3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4ACC-D48B-158C-537E-A8F7EFE7B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DBF68-F688-0327-793E-3B2DFADB1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4 – 18 For </a:t>
            </a:r>
            <a:r>
              <a:rPr lang="en-US" b="1" dirty="0"/>
              <a:t>New Users</a:t>
            </a:r>
          </a:p>
          <a:p>
            <a:r>
              <a:rPr lang="en-US" dirty="0"/>
              <a:t>Slides 19 – 24 For </a:t>
            </a:r>
            <a:r>
              <a:rPr lang="en-US" b="1" dirty="0"/>
              <a:t>Returning Users</a:t>
            </a:r>
          </a:p>
        </p:txBody>
      </p:sp>
    </p:spTree>
    <p:extLst>
      <p:ext uri="{BB962C8B-B14F-4D97-AF65-F5344CB8AC3E}">
        <p14:creationId xmlns:p14="http://schemas.microsoft.com/office/powerpoint/2010/main" val="388213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0B7A-0B81-4AE0-81BE-9166FD0B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www.coolfarmtool.org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B6647-A4BE-4359-B3A4-A2E0C0B41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944" y="1690688"/>
            <a:ext cx="9559343" cy="3424924"/>
          </a:xfrm>
        </p:spPr>
      </p:pic>
    </p:spTree>
    <p:extLst>
      <p:ext uri="{BB962C8B-B14F-4D97-AF65-F5344CB8AC3E}">
        <p14:creationId xmlns:p14="http://schemas.microsoft.com/office/powerpoint/2010/main" val="92721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1D91B42-CE8C-4BCB-8830-66EA539F1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0" y="1733550"/>
            <a:ext cx="5494631" cy="31813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F594E2-2C87-4F0F-9395-2094C645E1B9}"/>
              </a:ext>
            </a:extLst>
          </p:cNvPr>
          <p:cNvSpPr/>
          <p:nvPr/>
        </p:nvSpPr>
        <p:spPr>
          <a:xfrm>
            <a:off x="4439297" y="2209800"/>
            <a:ext cx="495296" cy="161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568BFB-C747-4D07-8E82-8BB67081E375}"/>
              </a:ext>
            </a:extLst>
          </p:cNvPr>
          <p:cNvSpPr/>
          <p:nvPr/>
        </p:nvSpPr>
        <p:spPr>
          <a:xfrm>
            <a:off x="3737501" y="2095130"/>
            <a:ext cx="746186" cy="399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073FD-9927-4E36-A9E5-04E414EEE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64" y="1627517"/>
            <a:ext cx="5425498" cy="375235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BE641AB-1BA3-471D-8F14-4D8D1856EE6A}"/>
              </a:ext>
            </a:extLst>
          </p:cNvPr>
          <p:cNvSpPr/>
          <p:nvPr/>
        </p:nvSpPr>
        <p:spPr>
          <a:xfrm>
            <a:off x="6890554" y="4696287"/>
            <a:ext cx="1205881" cy="39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89A90B-D581-4387-8E7A-D4671F0D7D6F}"/>
              </a:ext>
            </a:extLst>
          </p:cNvPr>
          <p:cNvCxnSpPr>
            <a:stCxn id="13" idx="6"/>
          </p:cNvCxnSpPr>
          <p:nvPr/>
        </p:nvCxnSpPr>
        <p:spPr>
          <a:xfrm>
            <a:off x="8096435" y="4891596"/>
            <a:ext cx="1100831" cy="23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8CD2C-8777-4CEE-8738-3E0B4DD828A8}"/>
              </a:ext>
            </a:extLst>
          </p:cNvPr>
          <p:cNvSpPr txBox="1"/>
          <p:nvPr/>
        </p:nvSpPr>
        <p:spPr>
          <a:xfrm>
            <a:off x="9374819" y="4696287"/>
            <a:ext cx="199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“</a:t>
            </a:r>
            <a:r>
              <a:rPr lang="en-US" b="1" dirty="0"/>
              <a:t>BDGOSIP</a:t>
            </a:r>
            <a:r>
              <a:rPr lang="en-US" dirty="0"/>
              <a:t>” and Click “Add”</a:t>
            </a:r>
          </a:p>
        </p:txBody>
      </p:sp>
    </p:spTree>
    <p:extLst>
      <p:ext uri="{BB962C8B-B14F-4D97-AF65-F5344CB8AC3E}">
        <p14:creationId xmlns:p14="http://schemas.microsoft.com/office/powerpoint/2010/main" val="275663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E6E85-1DC9-4509-B658-7F618D299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08" y="643466"/>
            <a:ext cx="5000033" cy="557106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34DD463-07E6-4738-AE12-116FA98AF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71" y="699641"/>
            <a:ext cx="4509638" cy="545871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217924F-1F51-4EC1-A491-72AAC36F44C5}"/>
              </a:ext>
            </a:extLst>
          </p:cNvPr>
          <p:cNvSpPr/>
          <p:nvPr/>
        </p:nvSpPr>
        <p:spPr>
          <a:xfrm>
            <a:off x="7529749" y="1154089"/>
            <a:ext cx="1205881" cy="390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4341B7-1A54-4115-B0F5-9A502CAE7BC4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735630" y="1349398"/>
            <a:ext cx="62143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417573-5DDF-4959-96AD-9BC4F59C7447}"/>
              </a:ext>
            </a:extLst>
          </p:cNvPr>
          <p:cNvSpPr txBox="1"/>
          <p:nvPr/>
        </p:nvSpPr>
        <p:spPr>
          <a:xfrm>
            <a:off x="9506502" y="1143000"/>
            <a:ext cx="212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your Blue Diamond Contract #</a:t>
            </a:r>
          </a:p>
        </p:txBody>
      </p:sp>
    </p:spTree>
    <p:extLst>
      <p:ext uri="{BB962C8B-B14F-4D97-AF65-F5344CB8AC3E}">
        <p14:creationId xmlns:p14="http://schemas.microsoft.com/office/powerpoint/2010/main" val="211274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E1B03ECF-8E8B-455A-A613-9272A928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56" y="643467"/>
            <a:ext cx="5117037" cy="5571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F3C15-5FA7-5C71-5FE9-C26D9F52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5" y="1724024"/>
            <a:ext cx="5554775" cy="2152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E28C57-DA49-9A12-4991-09163A395BF0}"/>
              </a:ext>
            </a:extLst>
          </p:cNvPr>
          <p:cNvSpPr/>
          <p:nvPr/>
        </p:nvSpPr>
        <p:spPr>
          <a:xfrm>
            <a:off x="4371975" y="2124075"/>
            <a:ext cx="447673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6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A7C9276-CF5B-4DF5-9120-CB3B72501C89}"/>
              </a:ext>
            </a:extLst>
          </p:cNvPr>
          <p:cNvSpPr txBox="1"/>
          <p:nvPr/>
        </p:nvSpPr>
        <p:spPr>
          <a:xfrm>
            <a:off x="6787408" y="4120770"/>
            <a:ext cx="4294186" cy="20313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Almonds Produce Three Crops</a:t>
            </a:r>
          </a:p>
          <a:p>
            <a:pPr algn="ctr"/>
            <a:r>
              <a:rPr lang="en-US" dirty="0"/>
              <a:t>Kernel, Shell &amp; Hull – Account for all</a:t>
            </a:r>
          </a:p>
          <a:p>
            <a:endParaRPr lang="en-US" dirty="0"/>
          </a:p>
          <a:p>
            <a:pPr algn="ctr"/>
            <a:r>
              <a:rPr lang="en-US" dirty="0"/>
              <a:t>Typically Kernels = 30-40% of total weight</a:t>
            </a:r>
          </a:p>
          <a:p>
            <a:pPr algn="ctr"/>
            <a:r>
              <a:rPr lang="en-US" u="sng" dirty="0"/>
              <a:t>Or</a:t>
            </a:r>
          </a:p>
          <a:p>
            <a:pPr algn="ctr"/>
            <a:r>
              <a:rPr lang="en-US" dirty="0"/>
              <a:t>1:2.5 to 1:3 Kernel to Hull/shell</a:t>
            </a: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79DBF-91DA-4A5F-8FB0-9B58E4DAC1C1}"/>
              </a:ext>
            </a:extLst>
          </p:cNvPr>
          <p:cNvSpPr txBox="1"/>
          <p:nvPr/>
        </p:nvSpPr>
        <p:spPr>
          <a:xfrm>
            <a:off x="5909387" y="496324"/>
            <a:ext cx="6050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Acres @ 2250 </a:t>
            </a:r>
            <a:r>
              <a:rPr lang="en-US" dirty="0" err="1"/>
              <a:t>lbs</a:t>
            </a:r>
            <a:r>
              <a:rPr lang="en-US" dirty="0"/>
              <a:t>/ acre = 22,500 / acre kernel wt.</a:t>
            </a:r>
          </a:p>
          <a:p>
            <a:endParaRPr lang="en-US" dirty="0"/>
          </a:p>
          <a:p>
            <a:r>
              <a:rPr lang="en-US" dirty="0"/>
              <a:t>Multiply x 2.5 = 56,250 = 56,250 lbs. gross </a:t>
            </a:r>
          </a:p>
          <a:p>
            <a:r>
              <a:rPr lang="en-US" dirty="0"/>
              <a:t>with shell and hull</a:t>
            </a:r>
          </a:p>
          <a:p>
            <a:endParaRPr lang="en-US" dirty="0"/>
          </a:p>
          <a:p>
            <a:r>
              <a:rPr lang="en-US" dirty="0"/>
              <a:t>Gross 56,250 – Kernel  22500 = 33,750 (residue amount)</a:t>
            </a:r>
          </a:p>
          <a:p>
            <a:r>
              <a:rPr lang="en-US" dirty="0"/>
              <a:t>33,750/10= 3,375 Residue (Hull &amp;Shell)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D1BA8-71B6-4BD7-AC01-2C4C9E219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51" y="4991360"/>
            <a:ext cx="5076894" cy="16546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6EA15D-3636-B690-47FA-08D1EA751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0" y="0"/>
            <a:ext cx="5076894" cy="499555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541023-8820-4259-A11D-17374B115480}"/>
              </a:ext>
            </a:extLst>
          </p:cNvPr>
          <p:cNvCxnSpPr>
            <a:cxnSpLocks/>
          </p:cNvCxnSpPr>
          <p:nvPr/>
        </p:nvCxnSpPr>
        <p:spPr>
          <a:xfrm flipH="1">
            <a:off x="2432482" y="2177592"/>
            <a:ext cx="3476905" cy="2128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C370790-9554-4618-8C0E-AFFD19E2C522}"/>
              </a:ext>
            </a:extLst>
          </p:cNvPr>
          <p:cNvCxnSpPr>
            <a:cxnSpLocks/>
          </p:cNvCxnSpPr>
          <p:nvPr/>
        </p:nvCxnSpPr>
        <p:spPr>
          <a:xfrm flipH="1">
            <a:off x="2530136" y="771787"/>
            <a:ext cx="3379251" cy="1589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E396352-A82A-438B-95D4-3EF040A5A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27" y="1352550"/>
            <a:ext cx="5210175" cy="41529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58EAD-F30B-4A7F-B1C6-7CBF270A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414" y="681398"/>
            <a:ext cx="5468879" cy="55507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491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561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Office Theme</vt:lpstr>
      <vt:lpstr>Office Theme</vt:lpstr>
      <vt:lpstr>Orchard Stewardship Incentive Program</vt:lpstr>
      <vt:lpstr>Requirements  by Level</vt:lpstr>
      <vt:lpstr>Table of Contents</vt:lpstr>
      <vt:lpstr>www.coolfarmtool.org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Cool Farm Tool (www.coolfarmtool.org)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Goudie</dc:creator>
  <cp:lastModifiedBy>Kabir Tumber</cp:lastModifiedBy>
  <cp:revision>10</cp:revision>
  <dcterms:created xsi:type="dcterms:W3CDTF">2021-01-28T18:45:55Z</dcterms:created>
  <dcterms:modified xsi:type="dcterms:W3CDTF">2022-11-28T18:49:03Z</dcterms:modified>
</cp:coreProperties>
</file>